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54" r:id="rId3"/>
    <p:sldId id="259" r:id="rId4"/>
    <p:sldId id="338" r:id="rId5"/>
    <p:sldId id="340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261" r:id="rId15"/>
    <p:sldId id="284" r:id="rId16"/>
    <p:sldId id="305" r:id="rId17"/>
    <p:sldId id="307" r:id="rId18"/>
    <p:sldId id="309" r:id="rId19"/>
    <p:sldId id="285" r:id="rId20"/>
    <p:sldId id="296" r:id="rId21"/>
    <p:sldId id="298" r:id="rId22"/>
    <p:sldId id="300" r:id="rId23"/>
    <p:sldId id="302" r:id="rId24"/>
    <p:sldId id="312" r:id="rId25"/>
    <p:sldId id="289" r:id="rId26"/>
    <p:sldId id="262" r:id="rId27"/>
    <p:sldId id="274" r:id="rId28"/>
    <p:sldId id="275" r:id="rId29"/>
    <p:sldId id="270" r:id="rId30"/>
    <p:sldId id="328" r:id="rId31"/>
    <p:sldId id="330" r:id="rId32"/>
    <p:sldId id="332" r:id="rId33"/>
    <p:sldId id="314" r:id="rId34"/>
    <p:sldId id="324" r:id="rId35"/>
    <p:sldId id="316" r:id="rId36"/>
    <p:sldId id="318" r:id="rId37"/>
    <p:sldId id="320" r:id="rId38"/>
    <p:sldId id="322" r:id="rId39"/>
    <p:sldId id="279" r:id="rId40"/>
    <p:sldId id="280" r:id="rId41"/>
    <p:sldId id="283" r:id="rId42"/>
    <p:sldId id="281" r:id="rId43"/>
    <p:sldId id="364" r:id="rId44"/>
    <p:sldId id="366" r:id="rId45"/>
    <p:sldId id="372" r:id="rId46"/>
    <p:sldId id="374" r:id="rId47"/>
    <p:sldId id="282" r:id="rId48"/>
    <p:sldId id="379" r:id="rId49"/>
    <p:sldId id="290" r:id="rId50"/>
    <p:sldId id="291" r:id="rId51"/>
    <p:sldId id="292" r:id="rId52"/>
    <p:sldId id="268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2" autoAdjust="0"/>
    <p:restoredTop sz="97330" autoAdjust="0"/>
  </p:normalViewPr>
  <p:slideViewPr>
    <p:cSldViewPr>
      <p:cViewPr varScale="1">
        <p:scale>
          <a:sx n="81" d="100"/>
          <a:sy n="81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B4EFB3-B51A-4827-8BF2-B38C7891BC3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804373-12CD-4639-B5F0-CF994E3F19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9B58F-5A96-4D85-A69B-0E6AB89A0F53}" type="slidenum">
              <a:rPr lang="ru-RU" altLang="ru-RU" smtClean="0"/>
              <a:pPr/>
              <a:t>39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6F69-835F-4AB4-B159-E94AEFC8FC3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D3AA-B3A7-4DFC-8FE6-258FA15DF2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BE5B-AD71-4ACE-B935-B019F86EE4E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A7D1C-FA5C-42A7-8B64-A7AEBCF50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BFAE-A347-438F-BD17-1C23E5C9F7D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90EA-741B-4855-8568-EE8356CE10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BFE01-0FC0-43F1-A939-0AF04457F1DF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977E-B4AE-40E5-9582-56F2208D93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BB9B-2C86-4606-8DEF-A4B7D8B5366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7D84-069E-4B8D-973A-1FFC267FD3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A9BE-CCFB-4C4F-B0BC-9F0FB9C62D4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101F-0A65-40C5-8D19-5CD60E0D5B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4CE7-2093-46AF-96A8-99039A7ECB7D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7517-2352-4194-8584-B7E9568ED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9F3E-A22A-44C6-A2E1-5AABA1D029C2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BFAD-5B87-4EB5-A9FE-9B934CDF4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6204-DF35-47F4-99BE-EEFC5B37F1AD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EA0E-96D1-4EFB-9783-369E58B0BB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B1C6-D6D4-449C-98EA-D720FB762D47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8CB3-1B80-4F64-B6FF-462DD3E75A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210C8-835B-4957-B0F1-4535A39CA7DE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6E64-FF47-4AEE-9E79-DE89052EC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C87BCA-26B9-4064-8405-933D70AD1DD8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02E66A8-7EE0-4838-A96D-90E89D4331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1324A7877911455D50D8DF9492F52C07BF715BF2108434B432BBC2D0B4D8C81B8B895AF923931KFEA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313" y="188913"/>
            <a:ext cx="6121400" cy="3527425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 технология разработки программ педагога дополнительного образования, досуговых программ педагога-организатора ОО ДО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3886200"/>
            <a:ext cx="8642350" cy="2495550"/>
          </a:xfrm>
          <a:solidFill>
            <a:schemeClr val="accent3"/>
          </a:solidFill>
        </p:spPr>
        <p:txBody>
          <a:bodyPr rtlCol="0">
            <a:normAutofit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Кононенко О.С., зав. каф. проблем воспитания и дополнительного образования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КРИПКиПРО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канд.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доцент. 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(3842) 31-15-86;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почты кафедры: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kpvido@yandex.ru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4" descr="Эмблема КРИПКиП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18716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6563" y="214313"/>
            <a:ext cx="1900237" cy="4778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реализуются организацией, осуществляющей образовательную деятельность, как самостоятельно, так и посредством сетевых форм их реализации.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При реализации дополнительных  ОП используются различные образовательные технологии, в том числе дистанционные образовательные технологии, электронное обучение.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0" y="214313"/>
            <a:ext cx="1828800" cy="4064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454025" y="981075"/>
            <a:ext cx="8439150" cy="5543550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При реализации дополнительных ОП может применяться форма организации образовательной деятельности, основанная на модульном принципе представления содержания образовательной программы и построения учебных планов, использовании соответствующих образовательных технологий.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Использование при реализации дополнительных общеобразовательных программ методов и средств обучения и воспитания, образовательных технологий, наносящих вред физическому или психическому здоровью учащихся, запрещается.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438" y="214313"/>
            <a:ext cx="1757362" cy="4778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482600" y="981075"/>
            <a:ext cx="8229600" cy="5472113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деятельность, ежегодно обновляют дополнительные общеобразовательные программы с учетом развития науки, техники, культуры, экономики, технологий и социальной сферы.</a:t>
            </a:r>
          </a:p>
          <a:p>
            <a:r>
              <a:rPr lang="ru-RU" altLang="ru-RU" smtClean="0"/>
              <a:t>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При реализации дополнительных ОП организации, осуществляющие образовательную деятельность, могут организовывать и проводить массовые мероприятия, создавать необходимые условия для совместного труда и (или) отдыха учащихся, родителей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  <a:hlinkClick r:id="rId2"/>
              </a:rPr>
              <a:t>(законных представителей)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25" y="214313"/>
            <a:ext cx="1971675" cy="50006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811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объединений при наличии условий и согласия руководителя объединения могут участвовать совместно с несовершеннолетними учащимися их родители (законные представители) без включения в основной состав.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реализации дополнительных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предусматриваться как аудиторные, так и внеаудиторные (самостоятельные) занятия, которые проводятся по группам или индивидуально.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дополнительная общеобразовательная программа- это</a:t>
            </a:r>
            <a:r>
              <a:rPr lang="ru-RU" sz="3200" dirty="0" smtClean="0"/>
              <a:t>: </a:t>
            </a:r>
            <a:endParaRPr lang="ru-RU" sz="3200" dirty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Нормативный документ, регламентирующий учебную деятельность педагога дополнительного образования;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Модель совместной деятельности педагога и обучающихся по достижению заранее запланированных результатов;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Показатель уровня дополнительного образования какой-либо направленности, который реализуется в данном детском объединении.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дополнительных общеобразовательных программ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03350" y="2060575"/>
            <a:ext cx="7283450" cy="4065588"/>
          </a:xfrm>
        </p:spPr>
        <p:txBody>
          <a:bodyPr/>
          <a:lstStyle/>
          <a:p>
            <a:r>
              <a:rPr lang="ru-RU" altLang="ru-RU" sz="4400" smtClean="0"/>
              <a:t>Примерные или типовые;</a:t>
            </a:r>
          </a:p>
          <a:p>
            <a:r>
              <a:rPr lang="ru-RU" altLang="ru-RU" sz="4400" smtClean="0"/>
              <a:t>Модифицированные;</a:t>
            </a:r>
          </a:p>
          <a:p>
            <a:r>
              <a:rPr lang="ru-RU" altLang="ru-RU" sz="4400" smtClean="0"/>
              <a:t>Экспериментальные;</a:t>
            </a:r>
          </a:p>
          <a:p>
            <a:r>
              <a:rPr lang="ru-RU" altLang="ru-RU" sz="4400" smtClean="0"/>
              <a:t>Авторские.</a:t>
            </a:r>
          </a:p>
        </p:txBody>
      </p:sp>
      <p:pic>
        <p:nvPicPr>
          <p:cNvPr id="40963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797425"/>
            <a:ext cx="1439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786313"/>
            <a:ext cx="1439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8581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Типы программ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500687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Примерная (типовая) 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программа, рекомендованная государственным органом управления образованием в качестве примерной по той или иной образовательной области или направлению деятельности (в ОО ДО это программы спортивной и туристско-краеведческой направленности).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Модифицированная (адаптированная) 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программа, в основу которой положена примерная (типовая) программа, либо программа, разработанная другим автором, но измененная с учетом особенностей образовательного учреждения, возраста и уровня подготовки детей, режима и временных параметров осуществления деятельности, нестандартности индивидуальных результатов обучения и воспитания.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Типы программ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(продолжение)</a:t>
            </a:r>
            <a:endParaRPr lang="ru-RU" sz="3600" dirty="0" smtClean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094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Экспериментальная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– это программа, которая разрабатывается педагогом с целью решения какой-либо практической задачи, связанной с преодолением определенных трудностей в образовательном процессе.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	На работу по экспериментальной программе (проведение эксперимента) должно быть дано разрешение методического совета, руководителя образовательного учреждения, а также учредителя. По окончании проведения эксперимента она посылается на Всероссийский конкурс авторских программ.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Типы программ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4000" dirty="0" smtClean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	Авторская программа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– это программа, обладающая актуальностью, оригинальностью и новизной.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Она полностью создана педагогом (или коллективом авторов) и принадлежит ему (им) на правах интеллектуальной собственности. </a:t>
            </a:r>
          </a:p>
        </p:txBody>
      </p:sp>
      <p:pic>
        <p:nvPicPr>
          <p:cNvPr id="44035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929188"/>
            <a:ext cx="1439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4830763"/>
            <a:ext cx="1441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4906963"/>
            <a:ext cx="1439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Типы</a:t>
            </a:r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8324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организации ВОП: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Модульные;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Сквозные.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классификация: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краткосрочные;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долгосрочные;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репродуктивные;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продуктивные;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научно-исследовательские;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поисково-творческие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9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960688"/>
            <a:ext cx="1439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362950" cy="302418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Российской Федерации «Об образовании» (Федеральный закон от 29 декабря 2012 г. № 273-ФЗ);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29 августа 2013 г. № 1008 «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могут быть 2-х видов: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предпрофессиональные.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13787" cy="1655763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Общие требования к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дополнительным общеобразовательным программам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205038"/>
            <a:ext cx="8786813" cy="4081462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программы дополнительного образования должны соответствовать Закону РФ «Об образовании в Российской Федерации» (Федеральный закон от 29 декабря 2012 г. № 273-ФЗ) и Типовому положению об ОУДОД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15888"/>
            <a:ext cx="8715375" cy="433387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требования к дополнительным ОП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905500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программы ДО, реализуемые в свободное  от основной учебной нагрузки время, должны исключать общее повышение учебной нагрузки и утомляемости  детей за счет: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обеспечения личностного мотивированного участия детей в интересной и доступной деятельности, свободы выбора личностно значимого содержания образования, форм деятельности и общения;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организации естественных для соответствующего возраста форм детской активности (познание, труд, самодеятельность, общение, игра);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использование интерактивных способов усвоения образовательного материала.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13" y="214313"/>
            <a:ext cx="2268537" cy="357187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549275"/>
            <a:ext cx="8928100" cy="609441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образовательные программы, реализуемые в системе ДОД, должны обладать рядом качеств; в их числе: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(ориентирована на решение наиболее значимых проблем для внешкольного образования);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прогностичность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(отражает требования не только сегодняшнего, но и завтрашнего дня; способна соответствовать изменяющимся условиям и требованиям к реализации программы);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реалистичность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(определяет цели, способы их достижения и имеющиеся ресурсы для получения максимально полезного результата);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чувствительность к сбоям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(возможность своевременно обнаруживать отклонения реального положения дел от предусмотренных программой);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69325" cy="719137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Общие требования к дополнительным ОП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(продолжение)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52513"/>
            <a:ext cx="8858250" cy="5616575"/>
          </a:xfrm>
        </p:spPr>
        <p:txBody>
          <a:bodyPr>
            <a:normAutofit fontScale="3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8600" i="1" dirty="0" smtClean="0">
                <a:latin typeface="Times New Roman" pitchFamily="18" charset="0"/>
                <a:cs typeface="Times New Roman" pitchFamily="18" charset="0"/>
              </a:rPr>
              <a:t>целостность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(полнота и согласованность действий, необходимых для достижения цели);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8600" i="1" dirty="0" smtClean="0">
                <a:latin typeface="Times New Roman" pitchFamily="18" charset="0"/>
                <a:cs typeface="Times New Roman" pitchFamily="18" charset="0"/>
              </a:rPr>
              <a:t>контролируемост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ь (наличие способа проверки реально полученных результатов на их соответствие промежуточным и конечным целям;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8600" i="1" dirty="0" smtClean="0"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и согласованность ее содержания с образовательными программами общеобразовательной школы;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8600" i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, технологичность (доступность для использования в педагогической практике);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8600" i="1" dirty="0" smtClean="0">
                <a:latin typeface="Times New Roman" pitchFamily="18" charset="0"/>
                <a:cs typeface="Times New Roman" pitchFamily="18" charset="0"/>
              </a:rPr>
              <a:t>сбалансированность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по всем ресурсам (кадровым, финансовым, материально-техническим, научно-методическим).</a:t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Основополагающие принципы разработки программы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964612" cy="5400675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учета реальных возможностей учащихся;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социальный запрос;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соответствие материальным, кадровым и финансовым ресурсам;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принцип учета возрастных и индивидуальных особенностей учащихся;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принцип ориентации на потребности общества и личности учащегося;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принцип возможностей корректировки программы с учетом изменяющихся условий и требований к уровню образованности личности, возможности адаптации учащихся к современной социокультурной среде.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413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разработки программы</a:t>
            </a:r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327650"/>
          </a:xfrm>
        </p:spPr>
        <p:txBody>
          <a:bodyPr/>
          <a:lstStyle/>
          <a:p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(педагог обосновывает необходимость создания образовательной программы);</a:t>
            </a:r>
          </a:p>
          <a:p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Моделирующий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(педагог в уме выстраивает модель будущей программы);</a:t>
            </a:r>
          </a:p>
          <a:p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Оформительский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(излагается текст программы в соответствии с нормативными требованиями и локальными актами учреждения);</a:t>
            </a:r>
          </a:p>
          <a:p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Апробационный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(отслеживание результатов и внесение корректив).</a:t>
            </a:r>
          </a:p>
          <a:p>
            <a:pPr>
              <a:buFont typeface="Arial" charset="0"/>
              <a:buNone/>
            </a:pPr>
            <a:endParaRPr lang="ru-RU" alt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" y="333375"/>
            <a:ext cx="8229600" cy="70485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дополнительной 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543925" cy="5357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     На основе документа «</a:t>
            </a:r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О примерных требованиях к программам дополнительного образования детей</a:t>
            </a:r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. Приложение к письму Департамента молодежной политики, воспитания и социальной поддержки детей Минобразования и науки России от 11.12.2006 г. № 06-1844».</a:t>
            </a:r>
            <a:endParaRPr lang="ru-RU" sz="21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Титульный лист;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Учебно-тематический план;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Содержание;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Методическое обеспечение образовательной программы,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Титульный лист включает: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53250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435975" cy="4679950"/>
          </a:xfrm>
        </p:spPr>
        <p:txBody>
          <a:bodyPr/>
          <a:lstStyle/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Наименование образовательного учреждения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Название дополнительной общеобразовательной программы (без ковычек);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Возраст детей, на которых рассчитана данная дополнительная общеобразовательная программа;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Срок реализации программы;</a:t>
            </a:r>
          </a:p>
          <a:p>
            <a:pPr lvl="1" eaLnBrk="1" hangingPunct="1">
              <a:buFont typeface="Arial" charset="0"/>
              <a:buNone/>
            </a:pP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50323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Титульный лист включает (продолжение)</a:t>
            </a:r>
          </a:p>
        </p:txBody>
      </p:sp>
      <p:sp>
        <p:nvSpPr>
          <p:cNvPr id="54274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640762" cy="5184775"/>
          </a:xfrm>
        </p:spPr>
        <p:txBody>
          <a:bodyPr/>
          <a:lstStyle/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когда и каким методическим органом утверждена(в левом нижнем поле за подписью председателя возглавляющего данный орган);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Ф.И.О., должность автора (авторов) дополнительной общеобразовательной программы (правый нижний угол);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Название города, населенного пункта, в котором разработана программа;</a:t>
            </a:r>
          </a:p>
          <a:p>
            <a:pPr lvl="1"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Год разработки программы.</a:t>
            </a:r>
          </a:p>
          <a:p>
            <a:pPr lvl="1" eaLnBrk="1" hangingPunct="1"/>
            <a:endParaRPr lang="ru-RU" altLang="ru-RU" smtClean="0"/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188913"/>
            <a:ext cx="8229600" cy="2303462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пояснительной записки ОП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основе документа «О примерных требованиях к программам дополнительного образования детей. Приложение к письму Департамента молодежной политики, воспитания и социальной поддержки детей Минобразования и науки России от 11.12.2006 г.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№ 06-1844»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275"/>
            <a:ext cx="8507413" cy="40338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программы;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 новизна;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 задачи программы;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основы (состав учебной группы, особенности набора детей, возраст обучающихся, формы проведения занятий, режим занятий, сроки реализации, уровни освоения и достигаемые уровни подготовки учащихся).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50825" y="214313"/>
            <a:ext cx="8678863" cy="12858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документы, на основе которых разрабатывается общеобразовательная 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714500"/>
            <a:ext cx="8713788" cy="49545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Закон Российской Федерации «Об образовании» (Федеральный закон от 29 декабря 2012 г. № 273-ФЗ);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 «Межведомственная программа развития дополнительного образования детей в Российской Федерации до 2020 года»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России);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29 августа 2013 г. № 1008 «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организации и осуществления образовательной деятельности по дополнительным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общеобра-зовательным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правила и нормативы СанПиН от 4 сентября 2014 года;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пояснительной записки общеобразовательной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после каждого года обучения (знания, умения и навыки учащихся);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или механизмы определения результативности работы по программе (универсальный способ – мониторинг или критерии оценки результатов);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подведения итогов реализации общеобразовательной программы.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Формы подведения итогов реализации общеобразовательной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Собеседование, реферат, защита работы;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задания из вопросника по программе;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норматива или контрольных упражнений;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концертах, выставках;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на конкурсах и соревнованиях;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викторинах, открытых занятиях;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диагностических процедур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36842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Цель</a:t>
            </a:r>
            <a:r>
              <a:rPr lang="ru-RU" sz="3200" dirty="0" smtClean="0"/>
              <a:t> программы – это заранее осознанный и планируемый </a:t>
            </a:r>
            <a:r>
              <a:rPr lang="ru-RU" sz="3200" b="1" dirty="0" smtClean="0"/>
              <a:t>результат</a:t>
            </a:r>
            <a:r>
              <a:rPr lang="ru-RU" sz="3200" dirty="0" smtClean="0"/>
              <a:t> и она может быть: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Глобального масштаба (изменение мировоззрения личности, ее культуры посредством новой образовательной системы);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Общепедагогического плана (нравственное воспитание личности, развитие личностных качеств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Дидактического плана (обучение, организация содержательного досуга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636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постановке цели</a:t>
            </a:r>
            <a:endParaRPr lang="ru-RU" sz="36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643937" cy="5143500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дополнительной общеобразовательной (общеразвивающей) программы должна отвечать следующим критериям: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достижимость;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проверяемость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9395" name="Picture 5" descr="D:\Мои документы\движ рис\1B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071938"/>
            <a:ext cx="267017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8509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задач дополнительной ОП</a:t>
            </a:r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362950" cy="5040312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Овладение обучающимися каким-либо видом деятельности или основами наук (Например, обучение театральному искусству или сценическому действию);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Активное участие в жизни общества;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Нравственное, эстетическое, физическое, экологическое и т.д. воспитание;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Развитие каких-либо качеств личности;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Трудовая подготовка и профориентация.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79388" y="285750"/>
            <a:ext cx="8713787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задач в дополнительной ОП</a:t>
            </a:r>
            <a:endParaRPr lang="ru-RU" sz="3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3950"/>
            <a:ext cx="8713788" cy="5545138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(развитие познавательного интереса к чему-либо, включение в познавательную деятельность, приобретение определенных знаний, умений, навыков, развитие мотивации к определенному виду деятельности и т.п.);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(формирование общественной активности личности, гражданской позиции, культуры общения и поведения в социуме и т.п.);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связанные с развитием творчества ребенка (развитие личностных свойств – самостоятельности, ответственности, активности, аккуратности и т. п.).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5762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 формулировки образовательных задач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280400" cy="5591175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	Способствовать овладению обучающимися русской народной певческой манерой исполнения.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Обучать навыкам танцевального мастерства.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Формировать музыкально-ритмичные навыки у обучающихся.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Обучать правильному дыханию.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Сформировать начальные навыки актерского мастерства.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52513"/>
            <a:ext cx="8715375" cy="5662612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/>
              <a:t>- 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психические качества (память, внимание, воображение) у детей.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Развивать коммуникативные навыки обучающихся.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Развивать артистические способности.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Развивать  координацию, гибкость, пластику, общую физическую выносливость.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Развивать внимательность и наблюдательность, творческое воображение и фантазию через этюды, шарады, упражнения.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643938" cy="4794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Примеры формулировки развивающих задач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28625" y="188913"/>
            <a:ext cx="8358188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 формулировки воспитательных задач</a:t>
            </a: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68413"/>
            <a:ext cx="8464550" cy="5400675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Воспитывать чувство товарищества, чувство личной ответственности.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Воспитывать нравственные качества по отношению к окружающим (доброжелательность, чувство товарищества и т.д.).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Воспитывать аккуратность и трудолюбие, настойчивость в достижении поставленных задач и преодолении трудностей.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	Воспитывать бережное отношение и уважение к традициям своего народа.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63341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Учебно-тематический план программы</a:t>
            </a:r>
          </a:p>
        </p:txBody>
      </p:sp>
      <p:sp>
        <p:nvSpPr>
          <p:cNvPr id="65538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indent="342900" eaLnBrk="1" hangingPunct="1">
              <a:buFont typeface="Arial" charset="0"/>
              <a:buNone/>
            </a:pPr>
            <a:r>
              <a:rPr lang="ru-RU" altLang="ru-RU" smtClean="0"/>
              <a:t> 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В УТП представлены темы разделов и почасовое распределение материала. УТП служит основанием для оплаты труда.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2349500"/>
          <a:ext cx="8280400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32"/>
                <a:gridCol w="5040243"/>
                <a:gridCol w="792038"/>
                <a:gridCol w="936045"/>
                <a:gridCol w="864042"/>
              </a:tblGrid>
              <a:tr h="71843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 </a:t>
                      </a:r>
                      <a:r>
                        <a:rPr lang="ru-RU" sz="1800" dirty="0" err="1" smtClean="0"/>
                        <a:t>п</a:t>
                      </a:r>
                      <a:r>
                        <a:rPr lang="en-US" sz="1800" dirty="0" smtClean="0"/>
                        <a:t>/</a:t>
                      </a:r>
                      <a:r>
                        <a:rPr lang="ru-RU" sz="1800" dirty="0" err="1" smtClean="0"/>
                        <a:t>п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или тем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Всего часов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Теор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Практ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</a:tr>
              <a:tr h="8229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1.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или вводное занятие.</a:t>
                      </a:r>
                    </a:p>
                    <a:p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 о объединении «Мастерица»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</a:tr>
              <a:tr h="822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2.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Русская традиционная игрушка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кукла-оберег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</a:tr>
              <a:tr h="640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Кукла-свертка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</a:tr>
              <a:tr h="1224770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Символы-обереги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орнаменте русского костюма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2" marR="91432" marT="45703" marB="4570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50" y="274638"/>
            <a:ext cx="2686050" cy="63341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слайда</a:t>
            </a:r>
            <a:endParaRPr lang="ru-RU" sz="2000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 примерных требованиях к программам дополнительного образования детей. Приложение к письму Департамента молодежной политики, воспитания и социальной поддержки детей Минобразования и науки России от 11.12.2006 г. № 06-1844;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Устав Вашей образовательной организации дополнительного образования (ОО ДО).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«Содержание»</a:t>
            </a:r>
          </a:p>
        </p:txBody>
      </p:sp>
      <p:sp>
        <p:nvSpPr>
          <p:cNvPr id="67586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indent="457200"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Представляет краткое описание тем (теория и практика). </a:t>
            </a:r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Название тем и разделов должно строго соответствовать их названию в УТП.</a:t>
            </a:r>
          </a:p>
          <a:p>
            <a:pPr indent="457200"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Каждый пункт УТП должен быть конспективно раскрыт и должно быть сформировано представление об объеме и содержании знаний и умений, которые даются обучающимся на занятиях, о формах занятий и методах работы педагога.</a:t>
            </a:r>
          </a:p>
          <a:p>
            <a:pPr indent="457200" eaLnBrk="1" hangingPunct="1">
              <a:buFont typeface="Arial" charset="0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Практические работы или занятия отграничи-ваются от теоретической части в каждой теме словами «Практическая работа» или «Практическое занятие».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413" cy="216058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 дополнительного образовательной программы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«О примерных требованиях к программам дополнительного образования детей. Приложение к письму Департамента молодежной политики, воспитания и социальной поддержки детей Минобразования и науки России от 11.12.2006 г. № 06-1844»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0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3926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smtClean="0"/>
              <a:t>    включает в себя описание:</a:t>
            </a:r>
            <a:endParaRPr lang="ru-RU" altLang="ru-RU" smtClean="0"/>
          </a:p>
          <a:p>
            <a:pPr lvl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Приемов и методов организации учебно-воспитательного процесса, дидактический материал, техническое оснащение занятий;</a:t>
            </a:r>
          </a:p>
          <a:p>
            <a:pPr lvl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Форм поведения итогов по каждой теме или разделу.</a:t>
            </a:r>
          </a:p>
          <a:p>
            <a:pPr>
              <a:buFont typeface="Arial" charset="0"/>
              <a:buNone/>
            </a:pPr>
            <a:r>
              <a:rPr lang="ru-RU" altLang="ru-RU" smtClean="0"/>
              <a:t> </a:t>
            </a:r>
          </a:p>
          <a:p>
            <a:pPr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8509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 «Методическое обеспечение дополнительной образовательной программы»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569325" cy="5183187"/>
          </a:xfrm>
        </p:spPr>
        <p:txBody>
          <a:bodyPr/>
          <a:lstStyle/>
          <a:p>
            <a:pPr indent="342900" eaLnBrk="1" hangingPunct="1"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состоять  из приложений, которые представлены дидактическими и методическими материалами к программе. Например: </a:t>
            </a:r>
          </a:p>
          <a:p>
            <a:pPr indent="0" eaLnBrk="1" hangingPunct="1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приложение №1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планы- конспекты нескольких занятий (методические материалы); </a:t>
            </a:r>
          </a:p>
          <a:p>
            <a:pPr indent="0" eaLnBrk="1" hangingPunct="1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приложение №2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тесты, технологические карты, информационные материалы к занятиям (дидактические материалы);</a:t>
            </a:r>
          </a:p>
          <a:p>
            <a:pPr indent="0" eaLnBrk="1" hangingPunct="1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приложение №3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методические рекомендации к изучению программы или отдельных тем (метод материалы);</a:t>
            </a:r>
          </a:p>
          <a:p>
            <a:pPr indent="0" eaLnBrk="1" hangingPunct="1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приложение №4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мониторинг результатов обучения по Вашей дополнительной образовательной программе (и как дидактические материалы и как методические).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712200" cy="518318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Описываются методы и технологии преподавания: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будут организованы занятия с уч-ся для достижения поставленной в программе цели и получения запланированного результата при наименьших затратах, учете индивидуальных способностей детей, их интересов, потребностей и возможностей?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излагается теория предмета?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3 (продолжение слайда)</a:t>
            </a:r>
            <a:endParaRPr lang="ru-RU" sz="2800" dirty="0"/>
          </a:p>
        </p:txBody>
      </p:sp>
      <p:sp>
        <p:nvSpPr>
          <p:cNvPr id="73730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Какие предлагаются практические и творческие задания, используются ли определённые технологии и методики (разноуровневого обучения, интенсивного обучения, развивающего обучения, работа по методу проектов и др.);</a:t>
            </a:r>
          </a:p>
          <a:p>
            <a:pPr>
              <a:buFontTx/>
              <a:buChar char="-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применяются ли авторские методики обучения?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dirty="0" smtClean="0"/>
              <a:t>  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«Методика»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Font typeface="Arial" charset="0"/>
              <a:buNone/>
            </a:pPr>
            <a:r>
              <a:rPr lang="ru-RU" altLang="ru-RU" sz="2400" b="1" smtClean="0"/>
              <a:t>     </a:t>
            </a:r>
          </a:p>
          <a:p>
            <a:pPr marL="114300" indent="0" algn="just">
              <a:buFont typeface="Arial" charset="0"/>
              <a:buNone/>
            </a:pPr>
            <a:r>
              <a:rPr lang="ru-RU" altLang="ru-RU" sz="2400" b="1" smtClean="0"/>
              <a:t>   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Методика педагогической деятельности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– это система действий, отражающая логику, цель, задачи педагогических действий, порядок и технику их выполнения.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738" y="357188"/>
            <a:ext cx="7283450" cy="12858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«Технология»</a:t>
            </a:r>
          </a:p>
        </p:txBody>
      </p:sp>
      <p:sp>
        <p:nvSpPr>
          <p:cNvPr id="80898" name="Содержимое 2"/>
          <p:cNvSpPr>
            <a:spLocks noGrp="1"/>
          </p:cNvSpPr>
          <p:nvPr>
            <p:ph idx="1"/>
          </p:nvPr>
        </p:nvSpPr>
        <p:spPr>
          <a:xfrm>
            <a:off x="500063" y="1863725"/>
            <a:ext cx="8001000" cy="444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Образовательная или педагогическая технология – это система действий, операций и процедур, инструментально обеспечивающих достижение прогнозируемого результата</a:t>
            </a:r>
            <a:r>
              <a:rPr lang="en-US" altLang="ru-RU" sz="36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или заявленной цели) в изменяющихся условиях образовательного процесса</a:t>
            </a:r>
            <a:r>
              <a:rPr lang="en-US" altLang="ru-RU" sz="3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5400675"/>
          </a:xfrm>
        </p:spPr>
        <p:txBody>
          <a:bodyPr/>
          <a:lstStyle/>
          <a:p>
            <a:pPr indent="342900" eaLnBrk="1" hangingPunct="1">
              <a:buFont typeface="Arial" charset="0"/>
              <a:buNone/>
            </a:pPr>
            <a:r>
              <a:rPr lang="ru-RU" smtClean="0"/>
              <a:t>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Оформляется в соответствии с требованиями Госстандарта (ГОСТ 7.1 – 2003 или др. ГОСТ).</a:t>
            </a:r>
          </a:p>
          <a:p>
            <a:pPr indent="34290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Сюда включается литература по: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Общей педагогике и педагогике дополнительного образования;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Методике данного вида деятельности и воспитания;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Дидактике;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Общей и возрастной психологии;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Теории и истории выбранного вида деятельности;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Опубликованные учебные пособия;</a:t>
            </a:r>
          </a:p>
          <a:p>
            <a:pPr indent="342900" eaLnBrk="1" hangingPunct="1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Перечень видео- и аудиозаписей.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Досуговые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программы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от досуговых</a:t>
            </a:r>
          </a:p>
        </p:txBody>
      </p:sp>
      <p:sp>
        <p:nvSpPr>
          <p:cNvPr id="84994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Цели и задачи программ;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Преобладающий вид деятельности обучающихся (познавательная или игровая);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Структура:</a:t>
            </a:r>
          </a:p>
          <a:p>
            <a:pPr>
              <a:buFontTx/>
              <a:buChar char="-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пояснительная записка,</a:t>
            </a:r>
          </a:p>
          <a:p>
            <a:pPr>
              <a:buFontTx/>
              <a:buChar char="-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Сценарий или сценарии,</a:t>
            </a:r>
          </a:p>
          <a:p>
            <a:pPr>
              <a:buFontTx/>
              <a:buChar char="-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Список литературы, необходимой для освоения программы.</a:t>
            </a:r>
          </a:p>
          <a:p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85225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Закон Российской Федерации «Об образовании» (Федеральный закон от 29 декабря 2012 г. № 273-ФЗ)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785225" cy="49244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Глава 10. Дополнительное образование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. Ст. 75.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для детей должны учитывать возрастные  и индивидуальные особенности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9937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досуговой программы содержит:</a:t>
            </a:r>
          </a:p>
        </p:txBody>
      </p:sp>
      <p:sp>
        <p:nvSpPr>
          <p:cNvPr id="86018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5256213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Кому адресована, какие потребности удовлетворяет;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Цель и задачи;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Какие виды досуговой деятельности включает;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Краткая характеристика досуговой деятельности;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Предполагаемые формы деятельности;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Варианты участия детей в программе;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Продолжительность программы;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Условия, необходимые для её реализации;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Участники-организаторы;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Ожидаемые результаты.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досуговых программ</a:t>
            </a:r>
          </a:p>
        </p:txBody>
      </p:sp>
      <p:sp>
        <p:nvSpPr>
          <p:cNvPr id="87042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Разовая игровая программа (не требующая подготовки участников);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Конкурсная игровая программа (по заданной тематике с предварительной подготовкой участников);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Праздник;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Игра-спектакль;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Длительная досуговая программа (представляет систему воспитательной работы педагога).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  <a:solidFill>
            <a:schemeClr val="accent5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8750300" cy="100012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образова-тельной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по дополнительным ОП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179388" y="1357313"/>
            <a:ext cx="8856662" cy="5286375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деятельность, реализуют дополнительные ОП в течение всего календарного года, </a:t>
            </a:r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включая каникулярное время.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деятельность, организуют образовательный процесс в соответствии с индивидуальными учебными планами в одновозрастных и (или) разновозрастных объединениях по интересам (например, клубы, секции, кружки, лаборатории, студии, оркестры, творческие коллективы, ансамбли, группы, театры), а также индивидуально.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5700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дополнительным общеобразовательным программам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индивидуальному учебному плану, в том числе ускоренное обучение, в пределах осваиваемой дополнительной общеобразовательной программы, осуществляется в порядке, установленном локальными нормативными актами организации, осуществляющей образовательную деятельность.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0" y="285750"/>
            <a:ext cx="1828800" cy="5715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79388" y="928688"/>
            <a:ext cx="8713787" cy="5453062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Занятия в объединениях могут проводиться по дополнительным общеобразовательным программам различной </a:t>
            </a:r>
            <a:r>
              <a:rPr lang="ru-RU" altLang="ru-RU" sz="3600" i="1" smtClean="0">
                <a:latin typeface="Times New Roman" pitchFamily="18" charset="0"/>
                <a:cs typeface="Times New Roman" pitchFamily="18" charset="0"/>
              </a:rPr>
              <a:t>направленности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                          (</a:t>
            </a: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технической, естественнонаучной, физкультурно-спортивной, художественной, туристско-краеведческой, социально-педагогической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Занятия в объединениях могут проводиться по группам, индивидуально или всем составом объединения.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Допускается сочетание различных форм получения образования и форм обучения.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6563" y="214313"/>
            <a:ext cx="1900237" cy="4778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000" dirty="0"/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179388" y="785813"/>
            <a:ext cx="8785225" cy="5738812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Формы обучения по дополнительным ОП определяются организацией, осуществляющей образовательную деятельность, самостоятельно, если иное не установлено законодательством Российской Федерации.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  Численный, а также возрастной состав объединения, продолжительность учебных занятий в нем зависят от направленности дополнительных ОП и определяются локальным нормативным актом организации, осуществляющей образовательную деятельность. 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Каждый учащийся имеет право заниматься в нескольких объединениях, менять их.</a:t>
            </a:r>
          </a:p>
          <a:p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2183</Words>
  <Application>Microsoft Office PowerPoint</Application>
  <PresentationFormat>Экран (4:3)</PresentationFormat>
  <Paragraphs>275</Paragraphs>
  <Slides>52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Arial</vt:lpstr>
      <vt:lpstr>Calibri</vt:lpstr>
      <vt:lpstr>Times New Roman</vt:lpstr>
      <vt:lpstr>Wingdings 2</vt:lpstr>
      <vt:lpstr>Wingdings</vt:lpstr>
      <vt:lpstr>Тема Office</vt:lpstr>
      <vt:lpstr>Методика и технология разработки программ педагога дополнительного образования, досуговых программ педагога-организатора ОО ДО</vt:lpstr>
      <vt:lpstr> Закон Российской Федерации «Об образовании» (Федеральный закон от 29 декабря 2012 г. № 273-ФЗ); Приказ Министерства образования и науки РФ от 29 августа 2013 г. № 1008 «Об утверждении Порядка организации и осуществления образовательной деятельности по дополнительным общеобразовательным программам» </vt:lpstr>
      <vt:lpstr>Базовые документы, на основе которых разрабатывается общеобразовательная (общеразвивающая) программа</vt:lpstr>
      <vt:lpstr>Продолжение слайда</vt:lpstr>
      <vt:lpstr>Закон Российской Федерации «Об образовании» (Федеральный закон от 29 декабря 2012 г. № 273-ФЗ)</vt:lpstr>
      <vt:lpstr> Порядок организации и осуществления образова-тельной деятельности по дополнительным ОП</vt:lpstr>
      <vt:lpstr>Порядок организации и осуществления образовательной деятельности по дополнительным общеобразовательным программам</vt:lpstr>
      <vt:lpstr>продолжение</vt:lpstr>
      <vt:lpstr>продолжение</vt:lpstr>
      <vt:lpstr>продолжение</vt:lpstr>
      <vt:lpstr>продолжение</vt:lpstr>
      <vt:lpstr>продолжение</vt:lpstr>
      <vt:lpstr>продолжение</vt:lpstr>
      <vt:lpstr>Таким образом, дополнительная общеобразовательная программа- это: </vt:lpstr>
      <vt:lpstr>Типы дополнительных общеобразовательных программ</vt:lpstr>
      <vt:lpstr>Типы программ</vt:lpstr>
      <vt:lpstr>Типы программ (продолжение)</vt:lpstr>
      <vt:lpstr>Типы программ (продолжение)</vt:lpstr>
      <vt:lpstr>Типы программ</vt:lpstr>
      <vt:lpstr>Общие требования к  дополнительным общеобразовательным программам</vt:lpstr>
      <vt:lpstr>Общие требования к дополнительным ОП (продолжение)</vt:lpstr>
      <vt:lpstr>(продолжение)</vt:lpstr>
      <vt:lpstr>Общие требования к дополнительным ОП (продолжение) </vt:lpstr>
      <vt:lpstr>  Основополагающие принципы разработки программы  </vt:lpstr>
      <vt:lpstr>Этапы разработки программы</vt:lpstr>
      <vt:lpstr>Структура дополнительной ОП</vt:lpstr>
      <vt:lpstr> Титульный лист включает: </vt:lpstr>
      <vt:lpstr>Титульный лист включает (продолжение)</vt:lpstr>
      <vt:lpstr> Структура пояснительной записки ОП На основе документа «О примерных требованиях к программам дополнительного образования детей. Приложение к письму Департамента молодежной политики, воспитания и социальной поддержки детей Минобразования и науки России от 11.12.2006 г.  № 06-1844» </vt:lpstr>
      <vt:lpstr>Структура пояснительной записки общеобразовательной программы</vt:lpstr>
      <vt:lpstr> Формы подведения итогов реализации общеобразовательной программы </vt:lpstr>
      <vt:lpstr>Цель программы – это заранее осознанный и планируемый результат и она может быть:</vt:lpstr>
      <vt:lpstr>Требования к постановке цели</vt:lpstr>
      <vt:lpstr>Группы задач дополнительной ОП</vt:lpstr>
      <vt:lpstr>Виды задач в дополнительной ОП</vt:lpstr>
      <vt:lpstr>Примеры формулировки образовательных задач</vt:lpstr>
      <vt:lpstr>    Примеры формулировки развивающих задач    </vt:lpstr>
      <vt:lpstr>Примеры формулировки воспитательных задач</vt:lpstr>
      <vt:lpstr>Учебно-тематический план программы</vt:lpstr>
      <vt:lpstr>Раздел «Содержание»</vt:lpstr>
      <vt:lpstr> Методическое обеспечение дополнительного образовательной программы  Из документа «О примерных требованиях к программам дополнительного образования детей. Приложение к письму Департамента молодежной политики, воспитания и социальной поддержки детей Минобразования и науки России от 11.12.2006 г. № 06-1844» </vt:lpstr>
      <vt:lpstr>Раздел «Методическое обеспечение дополнительной образовательной программы»</vt:lpstr>
      <vt:lpstr>Приложение № 3</vt:lpstr>
      <vt:lpstr>Приложение № 3 (продолжение слайда)</vt:lpstr>
      <vt:lpstr>       Определение термина «Методика»</vt:lpstr>
      <vt:lpstr>Определение термина «Технология»</vt:lpstr>
      <vt:lpstr>Список литературы</vt:lpstr>
      <vt:lpstr>Слайд 48</vt:lpstr>
      <vt:lpstr>Отличия общеразвивающих программ от досуговых</vt:lpstr>
      <vt:lpstr>Пояснительная записка досуговой программы содержит:</vt:lpstr>
      <vt:lpstr>Типы досуговых программ</vt:lpstr>
      <vt:lpstr>Слайд 52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планирования, проведения и анализа занятия дополнительного образования детей</dc:title>
  <dc:creator>Speed_XP</dc:creator>
  <cp:lastModifiedBy>1</cp:lastModifiedBy>
  <cp:revision>177</cp:revision>
  <dcterms:created xsi:type="dcterms:W3CDTF">2009-11-05T10:36:10Z</dcterms:created>
  <dcterms:modified xsi:type="dcterms:W3CDTF">2015-05-14T16:07:50Z</dcterms:modified>
</cp:coreProperties>
</file>