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2DB8-0E48-433C-86B7-2975ECC9A764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DA531C-ED9F-42D1-8F01-E66B0C03B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2DB8-0E48-433C-86B7-2975ECC9A764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531C-ED9F-42D1-8F01-E66B0C03B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2DB8-0E48-433C-86B7-2975ECC9A764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531C-ED9F-42D1-8F01-E66B0C03B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9F2DB8-0E48-433C-86B7-2975ECC9A764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DDA531C-ED9F-42D1-8F01-E66B0C03B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2DB8-0E48-433C-86B7-2975ECC9A764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531C-ED9F-42D1-8F01-E66B0C03B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2DB8-0E48-433C-86B7-2975ECC9A764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531C-ED9F-42D1-8F01-E66B0C03B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531C-ED9F-42D1-8F01-E66B0C03B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2DB8-0E48-433C-86B7-2975ECC9A764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2DB8-0E48-433C-86B7-2975ECC9A764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531C-ED9F-42D1-8F01-E66B0C03B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2DB8-0E48-433C-86B7-2975ECC9A764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531C-ED9F-42D1-8F01-E66B0C03B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9F2DB8-0E48-433C-86B7-2975ECC9A764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DA531C-ED9F-42D1-8F01-E66B0C03B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2DB8-0E48-433C-86B7-2975ECC9A764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DA531C-ED9F-42D1-8F01-E66B0C03B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9F2DB8-0E48-433C-86B7-2975ECC9A764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DDA531C-ED9F-42D1-8F01-E66B0C03B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76872"/>
            <a:ext cx="8305800" cy="936104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МЕРЫ ПОЖАРНОЙ БЕЗОПАСНОСТИ ПРИ ПРОВЕДЕНИИ НОВОГОДНИХ ПРАЗДНИКОВ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05800" cy="1512168"/>
          </a:xfrm>
        </p:spPr>
        <p:txBody>
          <a:bodyPr/>
          <a:lstStyle/>
          <a:p>
            <a: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 надзорной деятельности и профилактической работы  г. Кемерово, </a:t>
            </a:r>
            <a:br>
              <a:rPr lang="ru-RU" sz="1800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Берёзовского и Кемеровского района УНДПР  Главного управления  МЧС России  по Кемеровской области -Кузбассу</a:t>
            </a:r>
            <a:br>
              <a:rPr lang="ru-RU" sz="1800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Кемерово 2020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052737"/>
            <a:ext cx="4485184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ru-RU" sz="4000" dirty="0" smtClean="0"/>
          </a:p>
          <a:p>
            <a:pPr algn="just">
              <a:buNone/>
            </a:pPr>
            <a:r>
              <a:rPr lang="ru-RU" sz="3200" dirty="0" smtClean="0"/>
              <a:t>  </a:t>
            </a:r>
          </a:p>
          <a:p>
            <a:pPr algn="just">
              <a:buNone/>
            </a:pPr>
            <a:r>
              <a:rPr lang="ru-RU" sz="3200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466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Знаки пожарной безопасности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26876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Знаки </a:t>
            </a:r>
            <a:r>
              <a:rPr lang="ru-RU" dirty="0"/>
              <a:t>для обозначения пожарно-технической </a:t>
            </a:r>
            <a:r>
              <a:rPr lang="ru-RU" dirty="0" smtClean="0"/>
              <a:t>продукции</a:t>
            </a:r>
          </a:p>
          <a:p>
            <a:endParaRPr lang="ru-RU" dirty="0"/>
          </a:p>
        </p:txBody>
      </p:sp>
      <p:pic>
        <p:nvPicPr>
          <p:cNvPr id="8" name="Picture 4" descr="Image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792162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63888" y="2132856"/>
            <a:ext cx="2719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 Огнетушитель</a:t>
            </a:r>
          </a:p>
        </p:txBody>
      </p:sp>
      <p:pic>
        <p:nvPicPr>
          <p:cNvPr id="10" name="Picture 8" descr="Image3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40968"/>
            <a:ext cx="863600" cy="863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03848" y="3356992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  </a:t>
            </a:r>
            <a:r>
              <a:rPr lang="ru-RU" dirty="0"/>
              <a:t>Место размещения пожарного оборудования</a:t>
            </a:r>
          </a:p>
        </p:txBody>
      </p:sp>
      <p:pic>
        <p:nvPicPr>
          <p:cNvPr id="12" name="Picture 6" descr="Image3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653136"/>
            <a:ext cx="792162" cy="792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63888" y="4869160"/>
            <a:ext cx="213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 Пожарный кран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052737"/>
            <a:ext cx="4485184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ru-RU" sz="4000" dirty="0" smtClean="0"/>
          </a:p>
          <a:p>
            <a:pPr algn="just">
              <a:buNone/>
            </a:pPr>
            <a:r>
              <a:rPr lang="ru-RU" sz="3200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0466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Знаки пожарной безопасности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Image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87824" y="1484784"/>
            <a:ext cx="2511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 </a:t>
            </a:r>
            <a:r>
              <a:rPr lang="ru-RU" dirty="0"/>
              <a:t>Запрещается курить</a:t>
            </a:r>
          </a:p>
        </p:txBody>
      </p:sp>
      <p:pic>
        <p:nvPicPr>
          <p:cNvPr id="8" name="Picture 6" descr="Image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34888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27784" y="2636912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dirty="0"/>
              <a:t>Запрещается пользоваться открытым огнем и курить </a:t>
            </a:r>
          </a:p>
        </p:txBody>
      </p:sp>
      <p:pic>
        <p:nvPicPr>
          <p:cNvPr id="10" name="Picture 8" descr="Image4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59832" y="3933056"/>
            <a:ext cx="2014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  </a:t>
            </a:r>
            <a:r>
              <a:rPr lang="ru-RU" dirty="0"/>
              <a:t>Место курения</a:t>
            </a:r>
          </a:p>
        </p:txBody>
      </p:sp>
      <p:pic>
        <p:nvPicPr>
          <p:cNvPr id="12" name="Picture 10" descr="Image3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085184"/>
            <a:ext cx="952500" cy="952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915816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  </a:t>
            </a:r>
            <a:r>
              <a:rPr lang="ru-RU" dirty="0" err="1"/>
              <a:t>Пожароопасно</a:t>
            </a:r>
            <a:r>
              <a:rPr lang="ru-RU" dirty="0"/>
              <a:t>: легковоспламеняющиеся вещества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052737"/>
            <a:ext cx="4485184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ru-RU" sz="4000" dirty="0" smtClean="0"/>
          </a:p>
          <a:p>
            <a:pPr algn="just">
              <a:buNone/>
            </a:pPr>
            <a:r>
              <a:rPr lang="ru-RU" sz="3200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effectLst/>
            </a:endParaRPr>
          </a:p>
          <a:p>
            <a:pPr algn="ctr"/>
            <a:r>
              <a:rPr lang="ru-RU" dirty="0" smtClean="0">
                <a:effectLst/>
              </a:rPr>
              <a:t>ИНСТРУКЦИЯ ПО ЭВАКУАЦИИ И ДЕЙСТВИЙ ПЕРСОНАЛА КОМПАНИИ ПРИ ВОЗНИКНОВЕНИИ ПОЖАРА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5"/>
            <a:ext cx="92890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 ПРИ ОБНАРУЖЕНИИ ЗАДЫМЛЕНИЯ ИЛИ ПОЖАРА: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ВКЛЮЧИТЬ РУЧНОЙ ИЗВЕЩАТЕЛЬ СИГНАЛА ПОЖАРНОЙ СИГНАЛИЗАЦИИ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ПОСТВАВИТЬ В ИЗВЕСТНОСТЬ РУКОВОДСТВО И ОХРАНУ СООБЩИТЬ О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ВОЗНИКНОВЕНИИ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ПОЖАРА В ПОЖАРНУЮ ОХРАНУ ПО ТЕЛЕФОНУ </a:t>
            </a:r>
            <a:b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2. ЭВАКУАЦИЯ ЛЮДЕЙ: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ПРЕКРАТИТЬ ВСЕ РАБОТЫ В ЗДАНИИ.</a:t>
            </a:r>
          </a:p>
          <a:p>
            <a:pPr marL="90488" lvl="0" indent="-90488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ОРГАНИЗОВАТЬ ЭВАКУАЦИЮ ЛЮДЕЙ, ИСПОЛЬЗУЯ ЭВАКУАЦИОННЫЕ ВЫХОДЫ </a:t>
            </a:r>
            <a:b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СОГЛАСНО СХЕМЕ ЭВАКУАЦИИ.</a:t>
            </a:r>
            <a:b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3. ОТКЛЮЧЕНИЕ ЭЛЕКТРОПИТАНИЯ ЭЛЕКТРООБОРУДОВАНИЯ: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FontTx/>
              <a:buChar char="-"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ПО НЕОБХОДИМОСТИ ОТКЛЮЧИТЬ ЭЛЕКТРОЭНЕРГИЮ ДЛЯ  ПРЕДОТВРАЩЕНИЯ РАЗВИТИЯ ПОЖАРА ИЛИ ДЛЯ ЭЛЕКТРОБЕЗОПАСНОСТИ ПОЖАРНЫХ ПОДРАЗДЕЛЕНИЙ И ЛИЦ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FontTx/>
              <a:buChar char="-"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УЧАСТВУЮЩИХ В ТУШЕНИИ ПОЖАРА</a:t>
            </a:r>
            <a:b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Picture 6" descr="Image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268760"/>
            <a:ext cx="576262" cy="574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7" descr="Image3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132856"/>
            <a:ext cx="576263" cy="576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588224" y="2204864"/>
            <a:ext cx="1081088" cy="4667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Tahoma" pitchFamily="34" charset="0"/>
              </a:rPr>
              <a:t>«112»</a:t>
            </a:r>
          </a:p>
        </p:txBody>
      </p:sp>
      <p:pic>
        <p:nvPicPr>
          <p:cNvPr id="10" name="Picture 9" descr="Image3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284984"/>
            <a:ext cx="1225550" cy="504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7"/>
            <a:ext cx="8013576" cy="460851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  <a:defRPr/>
            </a:pPr>
            <a:endParaRPr lang="ru-RU" sz="4000" dirty="0" smtClean="0"/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None/>
            </a:pPr>
            <a:r>
              <a:rPr lang="ru-RU" sz="3200" dirty="0" smtClean="0"/>
              <a:t>  </a:t>
            </a:r>
            <a:r>
              <a:rPr lang="ru-RU" sz="3200" b="1" kern="0" dirty="0" smtClean="0">
                <a:solidFill>
                  <a:srgbClr val="FFFFFF"/>
                </a:solidFill>
                <a:latin typeface="Times New Roman"/>
              </a:rPr>
              <a:t>4. ТУШЕНИЕ ВОЗНИКШЕГО ПОЖАРА:</a:t>
            </a:r>
            <a:br>
              <a:rPr lang="ru-RU" sz="3200" b="1" kern="0" dirty="0" smtClean="0">
                <a:solidFill>
                  <a:srgbClr val="FFFFFF"/>
                </a:solidFill>
                <a:latin typeface="Times New Roman"/>
              </a:rPr>
            </a:br>
            <a:endParaRPr lang="ru-RU" sz="3200" b="1" kern="0" dirty="0" smtClean="0">
              <a:solidFill>
                <a:srgbClr val="FFFFFF"/>
              </a:solidFill>
              <a:latin typeface="Times New Roman"/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None/>
            </a:pPr>
            <a:r>
              <a:rPr lang="ru-RU" sz="3200" b="1" i="1" kern="0" dirty="0" smtClean="0">
                <a:solidFill>
                  <a:srgbClr val="FFFFFF"/>
                </a:solidFill>
                <a:latin typeface="Times New Roman"/>
              </a:rPr>
              <a:t>-  ГОРЯЩИЕ ПРЕДМЕТЫ, ОБОРУДОВАНИЕ И КОНСТРУКЦИИ ЗДАНИЙТУШИТЬ ПЕРВИЧНЫМИ СРЕДСТВАМИ ПОЖАРОТУШЕНИЯ</a:t>
            </a:r>
            <a:br>
              <a:rPr lang="ru-RU" sz="3200" b="1" i="1" kern="0" dirty="0" smtClean="0">
                <a:solidFill>
                  <a:srgbClr val="FFFFFF"/>
                </a:solidFill>
                <a:latin typeface="Times New Roman"/>
              </a:rPr>
            </a:br>
            <a:r>
              <a:rPr lang="ru-RU" sz="3200" b="1" i="1" kern="0" dirty="0" smtClean="0">
                <a:solidFill>
                  <a:srgbClr val="FFFFFF"/>
                </a:solidFill>
                <a:latin typeface="Times New Roman"/>
              </a:rPr>
              <a:t>   (ОГНЕТУШИТЕЛИ, ВОДА (ПРИ ОТКЛЮЧЕННОМ ЭЛЕКТРООБОРУДОВАНИИ)</a:t>
            </a:r>
            <a:br>
              <a:rPr lang="ru-RU" sz="3200" b="1" i="1" kern="0" dirty="0" smtClean="0">
                <a:solidFill>
                  <a:srgbClr val="FFFFFF"/>
                </a:solidFill>
                <a:latin typeface="Times New Roman"/>
              </a:rPr>
            </a:br>
            <a:endParaRPr lang="ru-RU" sz="3200" b="1" i="1" kern="0" dirty="0" smtClean="0">
              <a:solidFill>
                <a:srgbClr val="FFFFFF"/>
              </a:solidFill>
              <a:latin typeface="Times New Roman"/>
            </a:endParaRPr>
          </a:p>
          <a:p>
            <a:pPr marL="90488" lvl="0" indent="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None/>
            </a:pPr>
            <a:r>
              <a:rPr lang="ru-RU" sz="3200" b="1" kern="0" dirty="0" smtClean="0">
                <a:solidFill>
                  <a:srgbClr val="FFFFFF"/>
                </a:solidFill>
                <a:latin typeface="Times New Roman"/>
              </a:rPr>
              <a:t>5. ВСТРЕЧА ПОЖАРНЫХ ПОДРАЗДЕЛЕНИЙ: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</a:pPr>
            <a:endParaRPr lang="ru-RU" sz="3200" b="1" kern="0" dirty="0" smtClean="0">
              <a:solidFill>
                <a:srgbClr val="FFFFFF"/>
              </a:solidFill>
              <a:latin typeface="Times New Roman"/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None/>
            </a:pPr>
            <a:r>
              <a:rPr lang="ru-RU" sz="3200" b="1" i="1" kern="0" dirty="0" smtClean="0">
                <a:solidFill>
                  <a:srgbClr val="FFFFFF"/>
                </a:solidFill>
                <a:latin typeface="Times New Roman"/>
              </a:rPr>
              <a:t>- ОРГАНИЗОВАТЬ ВСТРЕЧУ ПОЖАРНОЙ ОХРАНЫ;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None/>
            </a:pPr>
            <a:r>
              <a:rPr lang="ru-RU" sz="3200" b="1" i="1" kern="0" dirty="0" smtClean="0">
                <a:solidFill>
                  <a:srgbClr val="FFFFFF"/>
                </a:solidFill>
                <a:latin typeface="Times New Roman"/>
              </a:rPr>
              <a:t>- ОКАЗАТЬ ПОМОЩЬ В ВЫБОРЕ КРАТЧАЙШЕГО ПУТИ  ДЛЯ ПОДЪЕЗДА К ОЧАГУ ПОЖАРА;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None/>
            </a:pPr>
            <a:r>
              <a:rPr lang="ru-RU" sz="3200" b="1" i="1" kern="0" dirty="0" smtClean="0">
                <a:solidFill>
                  <a:srgbClr val="FFFFFF"/>
                </a:solidFill>
                <a:latin typeface="Times New Roman"/>
              </a:rPr>
              <a:t>- ИНФОРМИРОВАТЬ ИХ О КОНСТРУКТИВНЫХ ОСОБЕННОСТЯХ ОБЪЕКТА, О КОЛИЧЕСТВЕ ХРАНИМЫХ И ПРИМЕНЯЕМЫХ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None/>
            </a:pPr>
            <a:r>
              <a:rPr lang="ru-RU" sz="3200" b="1" i="1" kern="0" dirty="0" smtClean="0">
                <a:solidFill>
                  <a:srgbClr val="FFFFFF"/>
                </a:solidFill>
                <a:latin typeface="Times New Roman"/>
              </a:rPr>
              <a:t>ПОЖАРООПАСНЫХ МАТЕРИАЛОВ И ДРУГИХ СВЕДЕНИЙ, НЕОБХОДИМЫХ ДЛЯ УСПЕШНОЙ ЛИКВИДАЦИИ ПОЖАРА.</a:t>
            </a:r>
          </a:p>
          <a:p>
            <a:pPr algn="just">
              <a:buNone/>
            </a:pPr>
            <a:r>
              <a:rPr lang="ru-RU" sz="3200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effectLst/>
            </a:endParaRPr>
          </a:p>
          <a:p>
            <a:pPr algn="ctr"/>
            <a:r>
              <a:rPr lang="ru-RU" dirty="0" smtClean="0">
                <a:effectLst/>
              </a:rPr>
              <a:t>ИНСТРУКЦИЯ ПО ЭВАКУАЦИИ И ДЕЙСТВИЙ ПЕРСОНАЛА КОМПАНИИ ПРИ ВОЗНИКНОВЕНИИ ПОЖАРА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5"/>
            <a:ext cx="928903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8" name="Picture 10" descr="Image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060848"/>
            <a:ext cx="649287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7"/>
            <a:ext cx="8013576" cy="46085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5"/>
            <a:ext cx="928903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0482" name="Picture 2" descr="Фото бесплатно Рождественский фон, новый год, новогодние обо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8477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87624" y="3105835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Спасибо за внимание!</a:t>
            </a:r>
          </a:p>
          <a:p>
            <a:pPr algn="ctr"/>
            <a:r>
              <a:rPr lang="ru-RU" sz="3200" dirty="0" smtClean="0"/>
              <a:t>Счастливого Нового года и Рождества!!!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800" dirty="0" smtClean="0"/>
              <a:t>1. Общие сведения о пожаре.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800" dirty="0" smtClean="0"/>
              <a:t>2. Меры безопасности при проведении новогодних мероприятий.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800" dirty="0" smtClean="0"/>
              <a:t>3. Общие меры по обеспечению пожарной безопасности.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800" dirty="0" smtClean="0"/>
              <a:t>4. Первичные средства тушения пожаров и правила пользования ими. Огнетушащие вещества.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800" dirty="0" smtClean="0"/>
              <a:t>5. Действия обслуживающего персонала при возникновении пожара.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 fontScale="25000" lnSpcReduction="20000"/>
          </a:bodyPr>
          <a:lstStyle/>
          <a:p>
            <a:pPr algn="just"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Одним из самых распространенных  источников зажигания является электрическая энергия. Если электрооборудование и электропроводка заводского изготовления и содержатся в технически исправном состоянии, то возможность пожаров от них исключается. Однако, необходимо проверить надежность защиты электросети заводскими предохранителями. Для помещений общественных зданий предохранители должны быть установлены на ток в 16 ампер, для жилых помещений — 6 ампер. В этом случае, если к электросети будет подключено большое количество электроприборов, предохранители обесточат помещение, тем самым, предотвратив перегрев электропроводки и ее воспламенение.</a:t>
            </a:r>
          </a:p>
          <a:p>
            <a:pPr algn="just"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Пожары в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электроизделиях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от переходных сопротивлений чаще всего происходят в тех случаях, когда имеет место скрутка электропроводов. В этом случае, возможно нагревание мест скрутки вследствие прохождения тока через воздушные разрывы между проводами из-за недостаточно плотного их прилегания друг к другу и, как следствие, воспламенение изоляции или других горючих материалов, контактирующих с электропроводами.</a:t>
            </a:r>
          </a:p>
          <a:p>
            <a:pPr algn="just"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Искрение электроприборов, как явление прохождение электрического тока через воздушный слой, также является следствием недостаточно плотного соединения различных электрических частей между собой.</a:t>
            </a:r>
          </a:p>
          <a:p>
            <a:pPr algn="just"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Причиной пожара от электричества может стать короткое замыкание, т.е. замыкание между двумя проводами электропроводки, или между поводом и землей. В этом случае сила тока увеличивается в сотни тысяч раз, выделяется большое количество тепла, способное воспламенить изоляцию и расплавить металлические проводники электропроводов, капли которых, разлетаясь на значительное расстояние (более 6-9 м), воспламеняют любой горючий материал.</a:t>
            </a:r>
          </a:p>
          <a:p>
            <a:pPr algn="just"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Исключение применения электроприборов (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электрогирлянд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подсветки, прожекторов и т.п.) или существенное ограничение их применения, проведение новогодних мероприятий только в светлое время суток, позволит исключить электрическую энергию, как специфический источник зажигания.</a:t>
            </a:r>
          </a:p>
          <a:p>
            <a:pPr algn="just"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Во всех случаях необходимо отключать электрическую энергию в помещениях, которые закрываются по окончании рабочего дня или новогоднего мероприятия.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пожарной безопасности при проведении новогодних мероприятий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Допустимое количество людей одновременно находящихся в помещении, а также этаж проведения новогодних мероприятий определяются из общих понятий о возникновении и развитии пожара, скорости распространения дыма на путях эвакуации людей и количестве выходов из помещения.</a:t>
            </a:r>
          </a:p>
          <a:p>
            <a:pPr algn="just"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Эти требования правомочны, поскольку скорость распространения дыма при пожаре составляет 6-20 м/мин, что приводит к задымлению путей эвакуации в считанные минуты.</a:t>
            </a:r>
          </a:p>
          <a:p>
            <a:pPr algn="just"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Для проведения праздничных мероприятий выбирают помещения, расположенные не выше 2-го этажа, с таким расчетом, чтобы все находящиеся в них люди, могли безопасно выйти на улицу до наступления опасных для жизни условий задымления или повышения температуры внутри здания. Практика показывает, что в залах (помещениях) с одним выходом должно быть не более 50 человек.</a:t>
            </a:r>
          </a:p>
          <a:p>
            <a:pPr algn="just"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 случай возникновения пожара помещения необходимо обеспечить первичными средствами пожаротушения в местах с массовым пребыванием людей. </a:t>
            </a:r>
          </a:p>
          <a:p>
            <a:pPr algn="just"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 этот случай организуется работа дежурного персонала, который должен быть обучен действиям при пожаре и способам борьбы с огнем. Дежурный персонал обеспечивается фонарями на случай отключения электричества.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3200">
                  <a:solidFill>
                    <a:srgbClr val="46464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Меры пожарной безопасности при проведении новогодних мероприятий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.mycdn.me/i?r=AzEPZsRbOZEKgBhR0XGMT1RkUtWtfYR12SlZytMhbJ8jyqaKTM5SRkZCeTgDn6uOyic"/>
          <p:cNvPicPr>
            <a:picLocks noGrp="1"/>
          </p:cNvPicPr>
          <p:nvPr>
            <p:ph idx="1"/>
          </p:nvPr>
        </p:nvPicPr>
        <p:blipFill>
          <a:blip r:embed="rId2" cstate="print"/>
          <a:srcRect b="7787"/>
          <a:stretch>
            <a:fillRect/>
          </a:stretch>
        </p:blipFill>
        <p:spPr bwMode="auto">
          <a:xfrm>
            <a:off x="251520" y="404664"/>
            <a:ext cx="864096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3"/>
            <a:ext cx="8229600" cy="68086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Первичные средства пожаротушения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484785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ПЕРВЫЧНЫЕ СРЕДСТВА ПОЖАРОТУШЕНИЯ – предназначены для тушения пожаров в начальной стадии и включают: пожарные водопроводы, огнетушители ручные, сухой песок, асбестовые одеяла, кошмы и др. 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ИНСТРУМЕНТ ПОЖАРНЫЙ РУЧНОЙ  немеханизированный - инструмент без какого-либо привода, кроме мускульной силы человека, предназначенный для выполнения различных работ при тушении пожара (пожарные багры, ломы, топоры, крюки).</a:t>
            </a:r>
            <a:endParaRPr lang="ru-RU" b="1" dirty="0"/>
          </a:p>
        </p:txBody>
      </p:sp>
      <p:pic>
        <p:nvPicPr>
          <p:cNvPr id="6" name="Picture 5" descr="uglekis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4365105"/>
            <a:ext cx="2520951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ht_otk_m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5" y="4365105"/>
            <a:ext cx="2520951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052737"/>
            <a:ext cx="4485184" cy="460851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defRPr/>
            </a:pPr>
            <a:endParaRPr lang="ru-RU" sz="4000" dirty="0" smtClean="0"/>
          </a:p>
          <a:p>
            <a:pPr algn="just">
              <a:buNone/>
            </a:pPr>
            <a:r>
              <a:rPr lang="ru-RU" sz="3200" dirty="0" smtClean="0"/>
              <a:t>    Огнетушитель порошковый – это огнетушитель, в качестве заряда которого используется огнетушащий порошок. </a:t>
            </a:r>
          </a:p>
          <a:p>
            <a:pPr algn="just">
              <a:buNone/>
            </a:pPr>
            <a:r>
              <a:rPr lang="ru-RU" sz="3200" dirty="0" smtClean="0"/>
              <a:t>    Огнетушители, относящиеся по виду огнетушащего вещества к порошковым, заслуживают особого внимания, ввиду своей универсальности. Порошковые огнетушители имеют разный объем и разное назначение, используются для тушения пожаров в помещениях и на открытом воздухе, гасят в том числе загоревшееся электрооборудование.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4868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/>
              </a:rPr>
              <a:t>Огнетушитель  порошковый (ОП)</a:t>
            </a:r>
            <a:endParaRPr lang="ru-RU" sz="2400" dirty="0"/>
          </a:p>
        </p:txBody>
      </p:sp>
      <p:pic>
        <p:nvPicPr>
          <p:cNvPr id="14338" name="Picture 2" descr="https://navigator-siz.ru/wp-content/uploads/2020/10/1_foto_OP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9"/>
            <a:ext cx="3851920" cy="4390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052737"/>
            <a:ext cx="4485184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ru-RU" sz="4000" dirty="0" smtClean="0"/>
          </a:p>
          <a:p>
            <a:pPr algn="just">
              <a:buNone/>
            </a:pPr>
            <a:r>
              <a:rPr lang="ru-RU" sz="3200" dirty="0" smtClean="0"/>
              <a:t>    </a:t>
            </a:r>
            <a:endParaRPr lang="ru-RU" dirty="0"/>
          </a:p>
        </p:txBody>
      </p:sp>
      <p:pic>
        <p:nvPicPr>
          <p:cNvPr id="5" name="Рисунок 4" descr="https://vladimir.social33.ru/upload/medialibrary/fc1/Ognetushiteli.png"/>
          <p:cNvPicPr/>
          <p:nvPr/>
        </p:nvPicPr>
        <p:blipFill>
          <a:blip r:embed="rId2" cstate="print"/>
          <a:srcRect l="2407" t="1710" r="2407" b="8122"/>
          <a:stretch>
            <a:fillRect/>
          </a:stretch>
        </p:blipFill>
        <p:spPr bwMode="auto">
          <a:xfrm>
            <a:off x="1187625" y="0"/>
            <a:ext cx="68407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7"/>
            <a:ext cx="8085584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ru-RU" sz="4000" dirty="0" smtClean="0"/>
          </a:p>
          <a:p>
            <a:pPr algn="just">
              <a:buNone/>
            </a:pPr>
            <a:endParaRPr lang="ru-RU" sz="3200" dirty="0" smtClean="0"/>
          </a:p>
          <a:p>
            <a:pPr algn="just">
              <a:buNone/>
            </a:pPr>
            <a:endParaRPr lang="ru-RU" sz="3200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4868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Знаки пожарной безопасности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55679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Эвакуационный (запасный) выход</a:t>
            </a:r>
          </a:p>
        </p:txBody>
      </p:sp>
      <p:pic>
        <p:nvPicPr>
          <p:cNvPr id="6" name="Picture 4" descr="Image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1225550" cy="6365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5" descr="Image3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757238" cy="15700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95736" y="2420888"/>
            <a:ext cx="3479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Дверь эвакуационного выхода</a:t>
            </a:r>
            <a:endParaRPr lang="ru-RU" dirty="0"/>
          </a:p>
        </p:txBody>
      </p:sp>
      <p:pic>
        <p:nvPicPr>
          <p:cNvPr id="10" name="Picture 10" descr="Image3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6"/>
            <a:ext cx="1208088" cy="1295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411760" y="407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dirty="0"/>
              <a:t>Направление к эвакуационному выходу (по лестнице вверх)</a:t>
            </a:r>
          </a:p>
        </p:txBody>
      </p:sp>
      <p:pic>
        <p:nvPicPr>
          <p:cNvPr id="12" name="Picture 12" descr="Image3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373216"/>
            <a:ext cx="1222375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55776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Направление к </a:t>
            </a:r>
          </a:p>
          <a:p>
            <a:pPr>
              <a:buFontTx/>
              <a:buChar char="-"/>
            </a:pPr>
            <a:r>
              <a:rPr lang="ru-RU" dirty="0" smtClean="0"/>
              <a:t>эвакуационному выходу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242</TotalTime>
  <Words>739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                      Отдел надзорной деятельности и профилактической работы  г. Кемерово,  г. Берёзовского и Кемеровского района УНДПР  Главного управления  МЧС России  по Кемеровской области -Кузбассу </vt:lpstr>
      <vt:lpstr>Содержание </vt:lpstr>
      <vt:lpstr>Меры пожарной безопасности при проведении новогодних мероприятий</vt:lpstr>
      <vt:lpstr>Меры пожарной безопасности при проведении новогодних мероприятий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</cp:revision>
  <dcterms:created xsi:type="dcterms:W3CDTF">2020-12-14T07:41:09Z</dcterms:created>
  <dcterms:modified xsi:type="dcterms:W3CDTF">2020-12-14T11:52:15Z</dcterms:modified>
</cp:coreProperties>
</file>